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80"/>
  </p:notesMasterIdLst>
  <p:sldIdLst>
    <p:sldId id="274" r:id="rId2"/>
    <p:sldId id="276" r:id="rId3"/>
    <p:sldId id="277" r:id="rId4"/>
    <p:sldId id="278" r:id="rId5"/>
    <p:sldId id="279" r:id="rId6"/>
    <p:sldId id="280" r:id="rId7"/>
    <p:sldId id="281" r:id="rId8"/>
    <p:sldId id="353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4" r:id="rId21"/>
    <p:sldId id="293" r:id="rId22"/>
    <p:sldId id="295" r:id="rId23"/>
    <p:sldId id="296" r:id="rId24"/>
    <p:sldId id="297" r:id="rId25"/>
    <p:sldId id="349" r:id="rId26"/>
    <p:sldId id="29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4" r:id="rId71"/>
    <p:sldId id="345" r:id="rId72"/>
    <p:sldId id="346" r:id="rId73"/>
    <p:sldId id="350" r:id="rId74"/>
    <p:sldId id="351" r:id="rId75"/>
    <p:sldId id="347" r:id="rId76"/>
    <p:sldId id="348" r:id="rId77"/>
    <p:sldId id="352" r:id="rId78"/>
    <p:sldId id="275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3397" autoAdjust="0"/>
  </p:normalViewPr>
  <p:slideViewPr>
    <p:cSldViewPr snapToGrid="0" snapToObjects="1">
      <p:cViewPr varScale="1">
        <p:scale>
          <a:sx n="94" d="100"/>
          <a:sy n="94" d="100"/>
        </p:scale>
        <p:origin x="966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connections?</a:t>
            </a:r>
          </a:p>
          <a:p>
            <a:r>
              <a:rPr lang="en-US" dirty="0"/>
              <a:t>Licensing concerns?</a:t>
            </a:r>
          </a:p>
          <a:p>
            <a:r>
              <a:rPr lang="en-US" dirty="0"/>
              <a:t>Easy to change?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looming external deadlines? Are areas going to change? Any areas that are stable?</a:t>
            </a:r>
          </a:p>
          <a:p>
            <a:endParaRPr lang="en-US" dirty="0"/>
          </a:p>
          <a:p>
            <a:r>
              <a:rPr lang="en-US" dirty="0"/>
              <a:t>Is this a group that doesn't really know how they *should*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step of a process</a:t>
            </a:r>
          </a:p>
          <a:p>
            <a:r>
              <a:rPr lang="en-US" dirty="0"/>
              <a:t>Completely paper-based groups</a:t>
            </a:r>
          </a:p>
          <a:p>
            <a:r>
              <a:rPr lang="en-US" dirty="0"/>
              <a:t>Contentious areas</a:t>
            </a:r>
          </a:p>
          <a:p>
            <a:r>
              <a:rPr lang="en-US" dirty="0"/>
              <a:t>Cross-cutting concern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initially more difficult. Some people may use two systems for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9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3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Dual-write</a:t>
            </a:r>
          </a:p>
          <a:p>
            <a:r>
              <a:rPr lang="en-US" dirty="0"/>
              <a:t>Modify read paths</a:t>
            </a:r>
          </a:p>
          <a:p>
            <a:r>
              <a:rPr lang="en-US" dirty="0"/>
              <a:t>Modify write paths</a:t>
            </a:r>
          </a:p>
          <a:p>
            <a:r>
              <a:rPr lang="en-US" dirty="0"/>
              <a:t>Remove old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3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08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Read-only screens. Removing buttons. Removing permissions. Manual processes harder.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 solution that still provides the base functionality required to be a complete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  <a:p>
            <a:r>
              <a:rPr lang="en-US" dirty="0"/>
              <a:t>Cycle time (one item)</a:t>
            </a:r>
          </a:p>
          <a:p>
            <a:r>
              <a:rPr lang="en-US" dirty="0"/>
              <a:t>Change over time (from one finished to the next)</a:t>
            </a:r>
          </a:p>
          <a:p>
            <a:r>
              <a:rPr lang="en-US" dirty="0"/>
              <a:t>Batch size</a:t>
            </a:r>
          </a:p>
          <a:p>
            <a:r>
              <a:rPr lang="en-US" dirty="0"/>
              <a:t>Defect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4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3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value-stream based divisions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03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for end-of-process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the most boring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83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03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they developed on this platform?</a:t>
            </a:r>
          </a:p>
          <a:p>
            <a:r>
              <a:rPr lang="en-US" dirty="0"/>
              <a:t>Have they used source control?</a:t>
            </a:r>
          </a:p>
          <a:p>
            <a:r>
              <a:rPr lang="en-US" dirty="0"/>
              <a:t>Have they done CI?</a:t>
            </a:r>
          </a:p>
          <a:p>
            <a:r>
              <a:rPr lang="en-US" dirty="0"/>
              <a:t>Have they done CD?</a:t>
            </a:r>
          </a:p>
          <a:p>
            <a:r>
              <a:rPr lang="en-US" dirty="0"/>
              <a:t>Have they done Agile?</a:t>
            </a:r>
          </a:p>
          <a:p>
            <a:r>
              <a:rPr lang="en-US" dirty="0"/>
              <a:t>Have they done DevOps?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6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11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what the old system does</a:t>
            </a:r>
          </a:p>
          <a:p>
            <a:r>
              <a:rPr lang="en-US" dirty="0"/>
              <a:t>Except its bugs</a:t>
            </a:r>
          </a:p>
          <a:p>
            <a:r>
              <a:rPr lang="en-US" dirty="0"/>
              <a:t>But maybe those 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1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Mgmt</a:t>
            </a:r>
            <a:r>
              <a:rPr lang="en-US" dirty="0"/>
              <a:t> will want this to be the "new way"</a:t>
            </a:r>
          </a:p>
          <a:p>
            <a:r>
              <a:rPr lang="en-US" dirty="0"/>
              <a:t>Desire to solve all future "microservice" problems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we've done it right, the users are happy, encouraged, and engaged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9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 may change as you replace services</a:t>
            </a:r>
          </a:p>
          <a:p>
            <a:r>
              <a:rPr lang="en-US" dirty="0"/>
              <a:t>Priorities may change from the business</a:t>
            </a:r>
          </a:p>
          <a:p>
            <a:r>
              <a:rPr lang="en-US" dirty="0"/>
              <a:t>Build vs. buy now in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91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vs. product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15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00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Experiment as needed but include lessons, outcomes, and future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7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57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9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cross organizations and lead to composition which is a hard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1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value vs.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86A0B-2F92-4388-9A50-302DA8453D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7A908-2FD3-49A3-890F-6D5FC6FE8C7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1633D-ADF5-4CC3-901A-DF7071C25A7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E5C92-FC45-4551-9E42-150902A2E10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27826-FE08-4519-AB62-C200C8BA14AB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3BBBAD-8E0D-47D4-B741-9CBCC27DC5D1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jpe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70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From Monoliths</a:t>
            </a:r>
            <a:br>
              <a:rPr lang="en-US" sz="6600" dirty="0"/>
            </a:br>
            <a:r>
              <a:rPr lang="en-US" sz="6600" dirty="0"/>
              <a:t>to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4BAC-1A81-49B4-8F95-D2BE2B86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Business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7062A-B6DD-43DF-8D07-09DB62880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Modernize workforce</a:t>
            </a:r>
          </a:p>
          <a:p>
            <a:endParaRPr lang="en-US" dirty="0"/>
          </a:p>
          <a:p>
            <a:r>
              <a:rPr lang="en-US" dirty="0"/>
              <a:t>Preserve tasks and goals</a:t>
            </a:r>
          </a:p>
          <a:p>
            <a:endParaRPr lang="en-US" dirty="0"/>
          </a:p>
          <a:p>
            <a:r>
              <a:rPr lang="en-US" dirty="0"/>
              <a:t>Improve where possible</a:t>
            </a:r>
          </a:p>
        </p:txBody>
      </p:sp>
      <p:pic>
        <p:nvPicPr>
          <p:cNvPr id="4098" name="Picture 2" descr="Image result for mainframe erp screen">
            <a:extLst>
              <a:ext uri="{FF2B5EF4-FFF2-40B4-BE49-F238E27FC236}">
                <a16:creationId xmlns:a16="http://schemas.microsoft.com/office/drawing/2014/main" id="{80DD6D8D-68E4-4759-A6B7-9B94B5B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57" y="2436347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85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64C-52CA-41C1-9A5C-5C1DEACB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02BA-275E-4A10-9E02-F9E273B72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Modernize delivery</a:t>
            </a:r>
          </a:p>
          <a:p>
            <a:endParaRPr lang="en-US" dirty="0"/>
          </a:p>
          <a:p>
            <a:r>
              <a:rPr lang="en-US" dirty="0"/>
              <a:t>Enable agility</a:t>
            </a:r>
          </a:p>
          <a:p>
            <a:endParaRPr lang="en-US" dirty="0"/>
          </a:p>
          <a:p>
            <a:r>
              <a:rPr lang="en-US" dirty="0"/>
              <a:t>Enable DevOps culture</a:t>
            </a:r>
          </a:p>
        </p:txBody>
      </p:sp>
      <p:pic>
        <p:nvPicPr>
          <p:cNvPr id="5122" name="Picture 2" descr="Image result for octopus deploy">
            <a:extLst>
              <a:ext uri="{FF2B5EF4-FFF2-40B4-BE49-F238E27FC236}">
                <a16:creationId xmlns:a16="http://schemas.microsoft.com/office/drawing/2014/main" id="{685C8E00-C575-4423-A368-8E329576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32" y="2404949"/>
            <a:ext cx="4822708" cy="23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419A-E66D-45B8-84CF-3C0A0224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4-Step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C2AA-F6AD-4CCF-8BE8-F84661A70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2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78173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09600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7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4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63824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1332A-4987-47BE-B582-C46227A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325DEE-0341-4F3F-89E6-CCA49B99D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What</a:t>
            </a:r>
          </a:p>
          <a:p>
            <a:endParaRPr lang="en-US" dirty="0"/>
          </a:p>
          <a:p>
            <a:r>
              <a:rPr lang="en-US" dirty="0"/>
              <a:t>Understand the Who</a:t>
            </a:r>
          </a:p>
          <a:p>
            <a:endParaRPr lang="en-US" dirty="0"/>
          </a:p>
          <a:p>
            <a:r>
              <a:rPr lang="en-US" dirty="0"/>
              <a:t>Understand the Why</a:t>
            </a:r>
          </a:p>
          <a:p>
            <a:endParaRPr lang="en-US" dirty="0"/>
          </a:p>
          <a:p>
            <a:r>
              <a:rPr lang="en-US" dirty="0"/>
              <a:t>Understand the When</a:t>
            </a:r>
          </a:p>
          <a:p>
            <a:endParaRPr lang="en-US" dirty="0"/>
          </a:p>
          <a:p>
            <a:r>
              <a:rPr lang="en-US" dirty="0"/>
              <a:t>Understand the How</a:t>
            </a:r>
          </a:p>
          <a:p>
            <a:endParaRPr lang="en-US" dirty="0"/>
          </a:p>
          <a:p>
            <a:r>
              <a:rPr lang="en-US" dirty="0"/>
              <a:t>…of everyone affected</a:t>
            </a:r>
          </a:p>
        </p:txBody>
      </p:sp>
      <p:pic>
        <p:nvPicPr>
          <p:cNvPr id="11266" name="Picture 2" descr="Entombment Michelangelo.jpg">
            <a:extLst>
              <a:ext uri="{FF2B5EF4-FFF2-40B4-BE49-F238E27FC236}">
                <a16:creationId xmlns:a16="http://schemas.microsoft.com/office/drawing/2014/main" id="{F973572A-2B35-4F32-B0B8-E95A0ADC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5" y="788361"/>
            <a:ext cx="5243664" cy="5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7083438" y="2367171"/>
            <a:ext cx="507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History Lessons</a:t>
            </a:r>
          </a:p>
        </p:txBody>
      </p:sp>
      <p:pic>
        <p:nvPicPr>
          <p:cNvPr id="12290" name="Picture 2" descr="https://upload.wikimedia.org/wikipedia/commons/thumb/7/7a/Charge_of_the_French_Cuirassiers_at_Waterloo.jpg/1280px-Charge_of_the_French_Cuirassiers_at_Waterloo.jpg">
            <a:extLst>
              <a:ext uri="{FF2B5EF4-FFF2-40B4-BE49-F238E27FC236}">
                <a16:creationId xmlns:a16="http://schemas.microsoft.com/office/drawing/2014/main" id="{EF13B3F6-0FB0-4E55-81E4-FAE2B43A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067"/>
            <a:ext cx="7083439" cy="44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5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108BC-81D9-4C58-9927-18E7E92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Monolith Case Studies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F72C5-DE93-4A04-BAC3-8BBB5FE9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06866" y="1859339"/>
            <a:ext cx="41609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Emotions will run high!</a:t>
            </a:r>
          </a:p>
        </p:txBody>
      </p:sp>
      <p:pic>
        <p:nvPicPr>
          <p:cNvPr id="14338" name="Picture 2" descr="Image result for inside out characters">
            <a:extLst>
              <a:ext uri="{FF2B5EF4-FFF2-40B4-BE49-F238E27FC236}">
                <a16:creationId xmlns:a16="http://schemas.microsoft.com/office/drawing/2014/main" id="{7E9D6445-DA54-40FA-9DA7-BAC2F5AB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0"/>
            <a:ext cx="686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94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media-2.lifehack.org/wp-content/files/2016/09/12041824/empathy.002.jpeg">
            <a:extLst>
              <a:ext uri="{FF2B5EF4-FFF2-40B4-BE49-F238E27FC236}">
                <a16:creationId xmlns:a16="http://schemas.microsoft.com/office/drawing/2014/main" id="{5D6DF250-9079-4D0C-9CD1-A7106672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8659-37D6-4EDA-A86B-E19BFDFC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69E0-7F56-4916-9A32-8FC29278B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</p:txBody>
      </p:sp>
      <p:pic>
        <p:nvPicPr>
          <p:cNvPr id="21506" name="Picture 2" descr="Image result for cartography">
            <a:extLst>
              <a:ext uri="{FF2B5EF4-FFF2-40B4-BE49-F238E27FC236}">
                <a16:creationId xmlns:a16="http://schemas.microsoft.com/office/drawing/2014/main" id="{4344A0A8-F725-4167-9A1E-DB310F54DA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63" y="1825625"/>
            <a:ext cx="5120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People</a:t>
            </a:r>
          </a:p>
        </p:txBody>
      </p:sp>
      <p:pic>
        <p:nvPicPr>
          <p:cNvPr id="15362" name="Picture 2" descr="Image result for company organization diagram">
            <a:extLst>
              <a:ext uri="{FF2B5EF4-FFF2-40B4-BE49-F238E27FC236}">
                <a16:creationId xmlns:a16="http://schemas.microsoft.com/office/drawing/2014/main" id="{7D2F3795-3423-4032-9F19-F141AD33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343"/>
            <a:ext cx="6710974" cy="52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8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119930" y="2367171"/>
            <a:ext cx="4458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Processes</a:t>
            </a:r>
          </a:p>
        </p:txBody>
      </p:sp>
      <p:pic>
        <p:nvPicPr>
          <p:cNvPr id="8" name="Picture 2" descr="Image result for value stream mapping book">
            <a:extLst>
              <a:ext uri="{FF2B5EF4-FFF2-40B4-BE49-F238E27FC236}">
                <a16:creationId xmlns:a16="http://schemas.microsoft.com/office/drawing/2014/main" id="{12555980-F074-4A4C-925B-441761A0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27" y="0"/>
            <a:ext cx="4592973" cy="68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2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Gemba</a:t>
            </a:r>
          </a:p>
          <a:p>
            <a:pPr algn="ctr"/>
            <a:r>
              <a:rPr lang="en-US" sz="6600" dirty="0"/>
              <a:t>Walk</a:t>
            </a:r>
          </a:p>
        </p:txBody>
      </p:sp>
      <p:pic>
        <p:nvPicPr>
          <p:cNvPr id="67586" name="Picture 2" descr="Image result for manufacturing line">
            <a:extLst>
              <a:ext uri="{FF2B5EF4-FFF2-40B4-BE49-F238E27FC236}">
                <a16:creationId xmlns:a16="http://schemas.microsoft.com/office/drawing/2014/main" id="{F9B41E78-368C-4092-A345-81A26B14C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0800"/>
          <a:stretch/>
        </p:blipFill>
        <p:spPr bwMode="auto">
          <a:xfrm>
            <a:off x="0" y="620878"/>
            <a:ext cx="6852976" cy="578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9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741B-360A-4ED2-9845-50BC07A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7049-FC50-4671-ACDB-BB11891AB3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Note process steps</a:t>
            </a:r>
          </a:p>
          <a:p>
            <a:endParaRPr lang="en-US" dirty="0"/>
          </a:p>
          <a:p>
            <a:r>
              <a:rPr lang="en-US" dirty="0"/>
              <a:t>Add information flows</a:t>
            </a:r>
          </a:p>
          <a:p>
            <a:endParaRPr lang="en-US" dirty="0"/>
          </a:p>
          <a:p>
            <a:r>
              <a:rPr lang="en-US" dirty="0"/>
              <a:t>Collect process data</a:t>
            </a:r>
          </a:p>
          <a:p>
            <a:endParaRPr lang="en-US" dirty="0"/>
          </a:p>
          <a:p>
            <a:r>
              <a:rPr lang="en-US" dirty="0"/>
              <a:t>Build timeline</a:t>
            </a:r>
          </a:p>
        </p:txBody>
      </p:sp>
      <p:pic>
        <p:nvPicPr>
          <p:cNvPr id="17412" name="Picture 4" descr="https://upload.wikimedia.org/wikipedia/commons/9/99/ValueStreamMapParts.png">
            <a:extLst>
              <a:ext uri="{FF2B5EF4-FFF2-40B4-BE49-F238E27FC236}">
                <a16:creationId xmlns:a16="http://schemas.microsoft.com/office/drawing/2014/main" id="{7FE2D476-F658-4F3A-B207-6D473B3C19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20421"/>
            <a:ext cx="5181600" cy="336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Information</a:t>
            </a:r>
          </a:p>
        </p:txBody>
      </p:sp>
      <p:pic>
        <p:nvPicPr>
          <p:cNvPr id="18436" name="Picture 4" descr="Image result for file folders stack">
            <a:extLst>
              <a:ext uri="{FF2B5EF4-FFF2-40B4-BE49-F238E27FC236}">
                <a16:creationId xmlns:a16="http://schemas.microsoft.com/office/drawing/2014/main" id="{FF371C70-99B4-4BAB-BE93-95694E5F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53" y="2864557"/>
            <a:ext cx="2925515" cy="37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huge entity relationship diagram">
            <a:extLst>
              <a:ext uri="{FF2B5EF4-FFF2-40B4-BE49-F238E27FC236}">
                <a16:creationId xmlns:a16="http://schemas.microsoft.com/office/drawing/2014/main" id="{77C344E4-0AFE-4805-959F-CB527F56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" y="0"/>
            <a:ext cx="4451758" cy="33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94951" y="2604410"/>
            <a:ext cx="4458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Mapping Technologies</a:t>
            </a:r>
          </a:p>
        </p:txBody>
      </p:sp>
      <p:pic>
        <p:nvPicPr>
          <p:cNvPr id="19458" name="Picture 2" descr="Image result for excel screen">
            <a:extLst>
              <a:ext uri="{FF2B5EF4-FFF2-40B4-BE49-F238E27FC236}">
                <a16:creationId xmlns:a16="http://schemas.microsoft.com/office/drawing/2014/main" id="{AC314E62-29BA-4ACF-8070-9F159A50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78" y="1346608"/>
            <a:ext cx="6536422" cy="40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4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A9DD-B93D-4AFD-89FD-F6C2B43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D5AB-36E7-4D69-8E46-E664278E5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Applications/systems</a:t>
            </a:r>
          </a:p>
          <a:p>
            <a:endParaRPr lang="en-US" dirty="0"/>
          </a:p>
          <a:p>
            <a:r>
              <a:rPr lang="en-US" dirty="0"/>
              <a:t>Operations possible</a:t>
            </a:r>
          </a:p>
          <a:p>
            <a:endParaRPr lang="en-US" dirty="0"/>
          </a:p>
          <a:p>
            <a:r>
              <a:rPr lang="en-US" dirty="0"/>
              <a:t>Data read/written</a:t>
            </a:r>
          </a:p>
          <a:p>
            <a:endParaRPr lang="en-US" dirty="0"/>
          </a:p>
          <a:p>
            <a:r>
              <a:rPr lang="en-US" dirty="0"/>
              <a:t>Dependencies</a:t>
            </a:r>
          </a:p>
        </p:txBody>
      </p:sp>
      <p:pic>
        <p:nvPicPr>
          <p:cNvPr id="20482" name="Picture 2" descr="https://www.ndepend.com/Res/NDependBig08.png">
            <a:extLst>
              <a:ext uri="{FF2B5EF4-FFF2-40B4-BE49-F238E27FC236}">
                <a16:creationId xmlns:a16="http://schemas.microsoft.com/office/drawing/2014/main" id="{67F073F0-218A-4D8A-9E34-59B9399CA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91829"/>
            <a:ext cx="5181600" cy="34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1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8B21BA-BCCA-4B2D-A9C4-221F503E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Licensing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3885B-B29B-4FF4-859D-75660A3564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900K LoC VB.NET</a:t>
            </a:r>
          </a:p>
          <a:p>
            <a:endParaRPr lang="en-US" dirty="0"/>
          </a:p>
          <a:p>
            <a:r>
              <a:rPr lang="en-US" dirty="0"/>
              <a:t>1.1M LoC Cobol.NET</a:t>
            </a:r>
          </a:p>
          <a:p>
            <a:endParaRPr lang="en-US" dirty="0"/>
          </a:p>
          <a:p>
            <a:r>
              <a:rPr lang="en-US" dirty="0"/>
              <a:t>1M LoC SQL </a:t>
            </a:r>
            <a:r>
              <a:rPr lang="en-US" dirty="0" err="1"/>
              <a:t>Sprocs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Hostile acquisition</a:t>
            </a:r>
          </a:p>
        </p:txBody>
      </p:sp>
      <p:pic>
        <p:nvPicPr>
          <p:cNvPr id="1030" name="Picture 6" descr="Image result for adobe logo">
            <a:extLst>
              <a:ext uri="{FF2B5EF4-FFF2-40B4-BE49-F238E27FC236}">
                <a16:creationId xmlns:a16="http://schemas.microsoft.com/office/drawing/2014/main" id="{59B9265B-0223-4BAF-B151-56CE59E3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53" y="1304487"/>
            <a:ext cx="3203894" cy="24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ffice logo">
            <a:extLst>
              <a:ext uri="{FF2B5EF4-FFF2-40B4-BE49-F238E27FC236}">
                <a16:creationId xmlns:a16="http://schemas.microsoft.com/office/drawing/2014/main" id="{1C0D4F52-8A4A-4E76-82D5-05014EC9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61" y="4969765"/>
            <a:ext cx="3034762" cy="9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ymantec logo">
            <a:extLst>
              <a:ext uri="{FF2B5EF4-FFF2-40B4-BE49-F238E27FC236}">
                <a16:creationId xmlns:a16="http://schemas.microsoft.com/office/drawing/2014/main" id="{1DA2AC64-EBD5-4542-AC68-82F01A6F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29" y="3072745"/>
            <a:ext cx="4813883" cy="15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0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00271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813732" y="2828835"/>
            <a:ext cx="574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Strategies</a:t>
            </a:r>
          </a:p>
        </p:txBody>
      </p:sp>
      <p:pic>
        <p:nvPicPr>
          <p:cNvPr id="22530" name="Picture 2" descr="Image result for civil war battle plan">
            <a:extLst>
              <a:ext uri="{FF2B5EF4-FFF2-40B4-BE49-F238E27FC236}">
                <a16:creationId xmlns:a16="http://schemas.microsoft.com/office/drawing/2014/main" id="{543C09B2-1118-4A22-A16F-9EFCB73E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7" y="0"/>
            <a:ext cx="4729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6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Rewrite</a:t>
            </a:r>
          </a:p>
        </p:txBody>
      </p:sp>
      <p:pic>
        <p:nvPicPr>
          <p:cNvPr id="24578" name="Picture 2" descr="Image result for dynamics crm">
            <a:extLst>
              <a:ext uri="{FF2B5EF4-FFF2-40B4-BE49-F238E27FC236}">
                <a16:creationId xmlns:a16="http://schemas.microsoft.com/office/drawing/2014/main" id="{40147BBF-B6E4-4953-A5DD-EF855BCA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738"/>
            <a:ext cx="6485120" cy="4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10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Start at Edges</a:t>
            </a:r>
          </a:p>
        </p:txBody>
      </p:sp>
      <p:pic>
        <p:nvPicPr>
          <p:cNvPr id="25602" name="Picture 2" descr="Image result for large graph edges">
            <a:extLst>
              <a:ext uri="{FF2B5EF4-FFF2-40B4-BE49-F238E27FC236}">
                <a16:creationId xmlns:a16="http://schemas.microsoft.com/office/drawing/2014/main" id="{B319A5AC-7B1D-4DAA-9243-FD64FC67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87" y="1060158"/>
            <a:ext cx="6448513" cy="47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19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Heads or 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3277300" y="889232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476776" y="889231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476776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3277300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476776" y="4739787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262231" y="1459683"/>
            <a:ext cx="101506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369504" y="2030135"/>
            <a:ext cx="2800524" cy="784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62231" y="3384961"/>
            <a:ext cx="10150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369504" y="3955412"/>
            <a:ext cx="2800524" cy="784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56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Defining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4F541-2126-41BF-942B-DE0E7E55CECF}"/>
              </a:ext>
            </a:extLst>
          </p:cNvPr>
          <p:cNvSpPr/>
          <p:nvPr/>
        </p:nvSpPr>
        <p:spPr>
          <a:xfrm>
            <a:off x="8840600" y="532699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AD3-A4CE-4EF3-A5C9-35EFA93DE22C}"/>
              </a:ext>
            </a:extLst>
          </p:cNvPr>
          <p:cNvSpPr/>
          <p:nvPr/>
        </p:nvSpPr>
        <p:spPr>
          <a:xfrm>
            <a:off x="6336486" y="1522600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34939-F475-4EBE-8656-ABF633BE7088}"/>
              </a:ext>
            </a:extLst>
          </p:cNvPr>
          <p:cNvSpPr/>
          <p:nvPr/>
        </p:nvSpPr>
        <p:spPr>
          <a:xfrm>
            <a:off x="9843084" y="2529279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540DB-89E0-4B68-8B38-7A1E25E94D1C}"/>
              </a:ext>
            </a:extLst>
          </p:cNvPr>
          <p:cNvSpPr/>
          <p:nvPr/>
        </p:nvSpPr>
        <p:spPr>
          <a:xfrm>
            <a:off x="7305415" y="3712126"/>
            <a:ext cx="1785455" cy="11409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65F24-2763-451E-AFB1-988FDC17067B}"/>
              </a:ext>
            </a:extLst>
          </p:cNvPr>
          <p:cNvSpPr/>
          <p:nvPr/>
        </p:nvSpPr>
        <p:spPr>
          <a:xfrm>
            <a:off x="9528497" y="5406703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0834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FB7A-2D6F-4E79-8BEA-B79A9963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boundaries will be wrong!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(Plan accordingly)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D1FCE-7CE9-4124-BA0F-BE80EB673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Org Boundary?</a:t>
            </a:r>
          </a:p>
          <a:p>
            <a:pPr algn="ctr"/>
            <a:r>
              <a:rPr lang="en-US" sz="6000" dirty="0"/>
              <a:t>(Conway's Law)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4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Reverse Conway?</a:t>
            </a:r>
          </a:p>
        </p:txBody>
      </p:sp>
      <p:pic>
        <p:nvPicPr>
          <p:cNvPr id="4" name="Picture 2" descr="Image result for company organizational chart">
            <a:extLst>
              <a:ext uri="{FF2B5EF4-FFF2-40B4-BE49-F238E27FC236}">
                <a16:creationId xmlns:a16="http://schemas.microsoft.com/office/drawing/2014/main" id="{39F593B5-B965-4768-A930-21A7E2B7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42213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4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Chain Alignment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04" y="81793"/>
            <a:ext cx="2269437" cy="3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17C00F-D9DB-4113-854D-061F0852BC9E}"/>
              </a:ext>
            </a:extLst>
          </p:cNvPr>
          <p:cNvSpPr/>
          <p:nvPr/>
        </p:nvSpPr>
        <p:spPr>
          <a:xfrm>
            <a:off x="222308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16480-C9C8-44FB-9817-B67D2B997B8E}"/>
              </a:ext>
            </a:extLst>
          </p:cNvPr>
          <p:cNvSpPr/>
          <p:nvPr/>
        </p:nvSpPr>
        <p:spPr>
          <a:xfrm>
            <a:off x="1622731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CE492-8AA7-4392-AA33-CB3BBE3768C6}"/>
              </a:ext>
            </a:extLst>
          </p:cNvPr>
          <p:cNvSpPr/>
          <p:nvPr/>
        </p:nvSpPr>
        <p:spPr>
          <a:xfrm>
            <a:off x="3023154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0B143-B2CE-4CD8-B3FF-00D1913D7549}"/>
              </a:ext>
            </a:extLst>
          </p:cNvPr>
          <p:cNvSpPr/>
          <p:nvPr/>
        </p:nvSpPr>
        <p:spPr>
          <a:xfrm>
            <a:off x="4423577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CF68E-44E2-422A-80BE-91C0F97B11A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317071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89855-E472-4C52-AEEF-C748E1DF2C4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17494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5E84E-8EF4-42C2-AF40-18D34FDE3EE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7917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038B72F-2433-4D68-9EF3-2BBABC358576}"/>
              </a:ext>
            </a:extLst>
          </p:cNvPr>
          <p:cNvSpPr/>
          <p:nvPr/>
        </p:nvSpPr>
        <p:spPr>
          <a:xfrm>
            <a:off x="2633065" y="3856329"/>
            <a:ext cx="474517" cy="5814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D2D0-C7ED-400A-9660-55D477D1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750F1-2EAE-4504-9054-5A8610D86A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350K LoC Cobol</a:t>
            </a:r>
          </a:p>
          <a:p>
            <a:endParaRPr lang="en-US" dirty="0"/>
          </a:p>
          <a:p>
            <a:r>
              <a:rPr lang="en-US" dirty="0"/>
              <a:t>15 years out of date</a:t>
            </a:r>
          </a:p>
          <a:p>
            <a:endParaRPr lang="en-US" dirty="0"/>
          </a:p>
          <a:p>
            <a:r>
              <a:rPr lang="en-US" dirty="0"/>
              <a:t>Impossible to upgrade</a:t>
            </a:r>
          </a:p>
          <a:p>
            <a:endParaRPr lang="en-US" dirty="0"/>
          </a:p>
          <a:p>
            <a:r>
              <a:rPr lang="en-US" dirty="0"/>
              <a:t>Also it's a mainframe</a:t>
            </a:r>
          </a:p>
        </p:txBody>
      </p:sp>
      <p:pic>
        <p:nvPicPr>
          <p:cNvPr id="2054" name="Picture 6" descr="Image result for JD Edwards WorldSoftware logo">
            <a:extLst>
              <a:ext uri="{FF2B5EF4-FFF2-40B4-BE49-F238E27FC236}">
                <a16:creationId xmlns:a16="http://schemas.microsoft.com/office/drawing/2014/main" id="{B7F7A51E-52C5-4A8A-AD14-4372E111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69" y="1510573"/>
            <a:ext cx="3264585" cy="10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D Edwards EnterpriseOne logo">
            <a:extLst>
              <a:ext uri="{FF2B5EF4-FFF2-40B4-BE49-F238E27FC236}">
                <a16:creationId xmlns:a16="http://schemas.microsoft.com/office/drawing/2014/main" id="{948A120D-AB89-4D01-900F-425816FDB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73" y="4273274"/>
            <a:ext cx="39909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9C17B3D-5383-4BBC-A117-38E154E50002}"/>
              </a:ext>
            </a:extLst>
          </p:cNvPr>
          <p:cNvSpPr/>
          <p:nvPr/>
        </p:nvSpPr>
        <p:spPr>
          <a:xfrm>
            <a:off x="8732940" y="2864840"/>
            <a:ext cx="864066" cy="1128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Boundaries?</a:t>
            </a:r>
          </a:p>
        </p:txBody>
      </p:sp>
      <p:pic>
        <p:nvPicPr>
          <p:cNvPr id="29698" name="Picture 2" descr="Image result for entity relationship diagram">
            <a:extLst>
              <a:ext uri="{FF2B5EF4-FFF2-40B4-BE49-F238E27FC236}">
                <a16:creationId xmlns:a16="http://schemas.microsoft.com/office/drawing/2014/main" id="{B287F15D-BD38-48CD-A9BC-223C0EE8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79" y="1306585"/>
            <a:ext cx="6063621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896D49-C1D2-4958-B96B-75E738E47D0E}"/>
              </a:ext>
            </a:extLst>
          </p:cNvPr>
          <p:cNvSpPr/>
          <p:nvPr/>
        </p:nvSpPr>
        <p:spPr>
          <a:xfrm>
            <a:off x="6329494" y="1036040"/>
            <a:ext cx="1803633" cy="1950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5A475-8D15-413F-BF3D-DBB58DEC19F7}"/>
              </a:ext>
            </a:extLst>
          </p:cNvPr>
          <p:cNvSpPr/>
          <p:nvPr/>
        </p:nvSpPr>
        <p:spPr>
          <a:xfrm>
            <a:off x="9497736" y="1198228"/>
            <a:ext cx="2645328" cy="23503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F922E-546F-4647-A3EF-D44FF3B0FF84}"/>
              </a:ext>
            </a:extLst>
          </p:cNvPr>
          <p:cNvSpPr/>
          <p:nvPr/>
        </p:nvSpPr>
        <p:spPr>
          <a:xfrm>
            <a:off x="6528033" y="3973586"/>
            <a:ext cx="1803633" cy="16861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0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Boundary Issues</a:t>
            </a:r>
          </a:p>
        </p:txBody>
      </p:sp>
      <p:pic>
        <p:nvPicPr>
          <p:cNvPr id="32770" name="Picture 2" descr="Image result for table lots of columns sql">
            <a:extLst>
              <a:ext uri="{FF2B5EF4-FFF2-40B4-BE49-F238E27FC236}">
                <a16:creationId xmlns:a16="http://schemas.microsoft.com/office/drawing/2014/main" id="{A280EDAE-170F-41D8-BD9D-AE1B28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7"/>
            <a:ext cx="569595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69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1997839"/>
            <a:ext cx="5742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Business or Functional Areas?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1102726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Streams?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06E39-17F4-4033-9FBC-4E5D23125002}"/>
              </a:ext>
            </a:extLst>
          </p:cNvPr>
          <p:cNvSpPr/>
          <p:nvPr/>
        </p:nvSpPr>
        <p:spPr>
          <a:xfrm>
            <a:off x="1024931" y="577780"/>
            <a:ext cx="4451420" cy="668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D0F93-0D70-47DD-83AE-9297F9102B7F}"/>
              </a:ext>
            </a:extLst>
          </p:cNvPr>
          <p:cNvSpPr/>
          <p:nvPr/>
        </p:nvSpPr>
        <p:spPr>
          <a:xfrm>
            <a:off x="283028" y="2033063"/>
            <a:ext cx="4451420" cy="66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9FC8D-5436-4346-8933-0C9F6A351697}"/>
              </a:ext>
            </a:extLst>
          </p:cNvPr>
          <p:cNvSpPr/>
          <p:nvPr/>
        </p:nvSpPr>
        <p:spPr>
          <a:xfrm>
            <a:off x="1324707" y="3617353"/>
            <a:ext cx="4451420" cy="668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3C49-00B1-4808-A21B-2720E36F1AAD}"/>
              </a:ext>
            </a:extLst>
          </p:cNvPr>
          <p:cNvSpPr/>
          <p:nvPr/>
        </p:nvSpPr>
        <p:spPr>
          <a:xfrm>
            <a:off x="512466" y="5072636"/>
            <a:ext cx="4451420" cy="668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Onboarding</a:t>
            </a:r>
          </a:p>
        </p:txBody>
      </p:sp>
    </p:spTree>
    <p:extLst>
      <p:ext uri="{BB962C8B-B14F-4D97-AF65-F5344CB8AC3E}">
        <p14:creationId xmlns:p14="http://schemas.microsoft.com/office/powerpoint/2010/main" val="3559440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459504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to Start?</a:t>
            </a:r>
          </a:p>
        </p:txBody>
      </p:sp>
      <p:pic>
        <p:nvPicPr>
          <p:cNvPr id="33794" name="Picture 2" descr="Image result for starting line">
            <a:extLst>
              <a:ext uri="{FF2B5EF4-FFF2-40B4-BE49-F238E27FC236}">
                <a16:creationId xmlns:a16="http://schemas.microsoft.com/office/drawing/2014/main" id="{2BB2D2E6-7410-4803-B5AD-8FD6BFD6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19" y="1100294"/>
            <a:ext cx="6209881" cy="465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9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Risk vs. Value</a:t>
            </a:r>
          </a:p>
        </p:txBody>
      </p:sp>
      <p:pic>
        <p:nvPicPr>
          <p:cNvPr id="36866" name="Picture 2" descr="Image result for risk value heat map">
            <a:extLst>
              <a:ext uri="{FF2B5EF4-FFF2-40B4-BE49-F238E27FC236}">
                <a16:creationId xmlns:a16="http://schemas.microsoft.com/office/drawing/2014/main" id="{DB442FB3-F3F5-4C0E-86F2-8760523F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7" y="972125"/>
            <a:ext cx="5648585" cy="49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60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People Risk</a:t>
            </a:r>
          </a:p>
        </p:txBody>
      </p:sp>
      <p:pic>
        <p:nvPicPr>
          <p:cNvPr id="37890" name="Picture 2" descr="Image result for amazon product page">
            <a:extLst>
              <a:ext uri="{FF2B5EF4-FFF2-40B4-BE49-F238E27FC236}">
                <a16:creationId xmlns:a16="http://schemas.microsoft.com/office/drawing/2014/main" id="{87B43E50-9562-47C1-8786-8D523CD1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15" y="306017"/>
            <a:ext cx="4622242" cy="29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 result for ugly old user interface">
            <a:extLst>
              <a:ext uri="{FF2B5EF4-FFF2-40B4-BE49-F238E27FC236}">
                <a16:creationId xmlns:a16="http://schemas.microsoft.com/office/drawing/2014/main" id="{C50D92E2-5C42-48A5-AEBA-4A114F78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66" y="3595374"/>
            <a:ext cx="4031535" cy="30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43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459503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Technology Risk</a:t>
            </a:r>
          </a:p>
        </p:txBody>
      </p:sp>
      <p:pic>
        <p:nvPicPr>
          <p:cNvPr id="38914" name="Picture 2" descr="Image result for sap user interface">
            <a:extLst>
              <a:ext uri="{FF2B5EF4-FFF2-40B4-BE49-F238E27FC236}">
                <a16:creationId xmlns:a16="http://schemas.microsoft.com/office/drawing/2014/main" id="{D840D8F6-9FEB-4100-9A49-F80149D2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77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625878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Project and Scope Risk</a:t>
            </a:r>
          </a:p>
        </p:txBody>
      </p:sp>
      <p:pic>
        <p:nvPicPr>
          <p:cNvPr id="39938" name="Picture 2" descr="Image result for burndown">
            <a:extLst>
              <a:ext uri="{FF2B5EF4-FFF2-40B4-BE49-F238E27FC236}">
                <a16:creationId xmlns:a16="http://schemas.microsoft.com/office/drawing/2014/main" id="{72BEEBC9-AF09-4993-99F8-2B2BFC7E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28" y="866095"/>
            <a:ext cx="37242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Image result for jira">
            <a:extLst>
              <a:ext uri="{FF2B5EF4-FFF2-40B4-BE49-F238E27FC236}">
                <a16:creationId xmlns:a16="http://schemas.microsoft.com/office/drawing/2014/main" id="{A9645545-7A8B-49A9-99EB-C5C6E325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52" y="3288246"/>
            <a:ext cx="4647485" cy="26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10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*not* to start</a:t>
            </a:r>
          </a:p>
        </p:txBody>
      </p:sp>
      <p:pic>
        <p:nvPicPr>
          <p:cNvPr id="40962" name="Picture 2" descr="Image result for car edge of cliff">
            <a:extLst>
              <a:ext uri="{FF2B5EF4-FFF2-40B4-BE49-F238E27FC236}">
                <a16:creationId xmlns:a16="http://schemas.microsoft.com/office/drawing/2014/main" id="{BA2D1913-7A35-443C-8625-06E69A38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" y="0"/>
            <a:ext cx="5276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90AA-F4AE-4033-BE91-BA1D281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Insurance and Annuities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71903-E787-40F8-AFCC-35E31F4832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40-year old codebase</a:t>
            </a:r>
          </a:p>
          <a:p>
            <a:endParaRPr lang="en-US" dirty="0"/>
          </a:p>
          <a:p>
            <a:r>
              <a:rPr lang="en-US" dirty="0"/>
              <a:t>Aging workforce</a:t>
            </a:r>
          </a:p>
          <a:p>
            <a:endParaRPr lang="en-US" dirty="0"/>
          </a:p>
          <a:p>
            <a:r>
              <a:rPr lang="en-US" dirty="0"/>
              <a:t>Retirement cliff in 5-7 years</a:t>
            </a:r>
          </a:p>
          <a:p>
            <a:endParaRPr lang="en-US" dirty="0"/>
          </a:p>
          <a:p>
            <a:r>
              <a:rPr lang="en-US" dirty="0"/>
              <a:t>Buy didn't work</a:t>
            </a:r>
          </a:p>
        </p:txBody>
      </p:sp>
      <p:pic>
        <p:nvPicPr>
          <p:cNvPr id="3074" name="Picture 2" descr="Image result for tombstone">
            <a:extLst>
              <a:ext uri="{FF2B5EF4-FFF2-40B4-BE49-F238E27FC236}">
                <a16:creationId xmlns:a16="http://schemas.microsoft.com/office/drawing/2014/main" id="{3FD493B9-A945-4A26-A04A-B7E300ED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0" y="1615901"/>
            <a:ext cx="2929186" cy="194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oney bag">
            <a:extLst>
              <a:ext uri="{FF2B5EF4-FFF2-40B4-BE49-F238E27FC236}">
                <a16:creationId xmlns:a16="http://schemas.microsoft.com/office/drawing/2014/main" id="{55A7042F-D755-4DE0-A186-06B9C207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71" y="3747087"/>
            <a:ext cx="3599751" cy="26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205992" y="2921168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Transitions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220685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B11FC423-17CC-4059-AE1F-6098E2FC1C73}"/>
              </a:ext>
            </a:extLst>
          </p:cNvPr>
          <p:cNvSpPr/>
          <p:nvPr/>
        </p:nvSpPr>
        <p:spPr>
          <a:xfrm>
            <a:off x="8879277" y="2476919"/>
            <a:ext cx="587829" cy="6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0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Single source of truth</a:t>
            </a:r>
          </a:p>
        </p:txBody>
      </p:sp>
      <p:pic>
        <p:nvPicPr>
          <p:cNvPr id="43010" name="Picture 2" descr="Image result for ten commandments movie tablet">
            <a:extLst>
              <a:ext uri="{FF2B5EF4-FFF2-40B4-BE49-F238E27FC236}">
                <a16:creationId xmlns:a16="http://schemas.microsoft.com/office/drawing/2014/main" id="{BEC953E9-D1A2-47D2-B19C-32D13F47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1"/>
            <a:ext cx="603885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45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0A90935-E714-43CC-BE77-A81E324B04CD}"/>
              </a:ext>
            </a:extLst>
          </p:cNvPr>
          <p:cNvGrpSpPr/>
          <p:nvPr/>
        </p:nvGrpSpPr>
        <p:grpSpPr>
          <a:xfrm>
            <a:off x="1472501" y="2188028"/>
            <a:ext cx="9246998" cy="2481944"/>
            <a:chOff x="929473" y="2768320"/>
            <a:chExt cx="9246998" cy="24819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1EC6F6-F76C-4B0F-8C5A-2B4103F048F6}"/>
                </a:ext>
              </a:extLst>
            </p:cNvPr>
            <p:cNvSpPr/>
            <p:nvPr/>
          </p:nvSpPr>
          <p:spPr>
            <a:xfrm>
              <a:off x="92947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D2130D-850E-4075-9156-8F579C00C488}"/>
                </a:ext>
              </a:extLst>
            </p:cNvPr>
            <p:cNvSpPr/>
            <p:nvPr/>
          </p:nvSpPr>
          <p:spPr>
            <a:xfrm>
              <a:off x="327743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2CF75-9936-43A9-8F87-8E5A98B9AC48}"/>
                </a:ext>
              </a:extLst>
            </p:cNvPr>
            <p:cNvSpPr/>
            <p:nvPr/>
          </p:nvSpPr>
          <p:spPr>
            <a:xfrm>
              <a:off x="562540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90DB0C-57A6-47DB-9A81-CC210737438D}"/>
                </a:ext>
              </a:extLst>
            </p:cNvPr>
            <p:cNvSpPr/>
            <p:nvPr/>
          </p:nvSpPr>
          <p:spPr>
            <a:xfrm>
              <a:off x="797336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Fulfillment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572026B-E375-46FD-91CF-4DEDD4F23789}"/>
                </a:ext>
              </a:extLst>
            </p:cNvPr>
            <p:cNvSpPr/>
            <p:nvPr/>
          </p:nvSpPr>
          <p:spPr>
            <a:xfrm>
              <a:off x="2724779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D2DF1E6B-43AA-463B-894F-F83CDE5931E2}"/>
                </a:ext>
              </a:extLst>
            </p:cNvPr>
            <p:cNvSpPr/>
            <p:nvPr/>
          </p:nvSpPr>
          <p:spPr>
            <a:xfrm>
              <a:off x="5031712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CA3873D-4BCD-45CF-88CB-0DF213E30199}"/>
                </a:ext>
              </a:extLst>
            </p:cNvPr>
            <p:cNvSpPr/>
            <p:nvPr/>
          </p:nvSpPr>
          <p:spPr>
            <a:xfrm>
              <a:off x="7379677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A51D39-D60A-4A7D-88E3-1A02E35387DF}"/>
                </a:ext>
              </a:extLst>
            </p:cNvPr>
            <p:cNvSpPr/>
            <p:nvPr/>
          </p:nvSpPr>
          <p:spPr>
            <a:xfrm>
              <a:off x="9729319" y="3175277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95E39B5-8B6A-4660-80CF-6ED8EF24D9D5}"/>
                </a:ext>
              </a:extLst>
            </p:cNvPr>
            <p:cNvSpPr/>
            <p:nvPr/>
          </p:nvSpPr>
          <p:spPr>
            <a:xfrm>
              <a:off x="929473" y="4305719"/>
              <a:ext cx="9246998" cy="9445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Journey and Value Stream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F46F10-0849-4A8A-AAE7-9419A3FEFF37}"/>
              </a:ext>
            </a:extLst>
          </p:cNvPr>
          <p:cNvSpPr txBox="1"/>
          <p:nvPr/>
        </p:nvSpPr>
        <p:spPr>
          <a:xfrm>
            <a:off x="1572984" y="1460415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/>
              <a:t>$24.99</a:t>
            </a:r>
          </a:p>
          <a:p>
            <a:pPr algn="ctr"/>
            <a:r>
              <a:rPr lang="en-US" dirty="0"/>
              <a:t>$25.49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748BE-A865-4A02-9D12-883A06809BAA}"/>
              </a:ext>
            </a:extLst>
          </p:cNvPr>
          <p:cNvSpPr txBox="1"/>
          <p:nvPr/>
        </p:nvSpPr>
        <p:spPr>
          <a:xfrm>
            <a:off x="3920949" y="1617729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9E28D-0F25-4C8C-8C30-752FD6231D4F}"/>
              </a:ext>
            </a:extLst>
          </p:cNvPr>
          <p:cNvSpPr txBox="1"/>
          <p:nvPr/>
        </p:nvSpPr>
        <p:spPr>
          <a:xfrm>
            <a:off x="6268914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0979F-89C3-4033-B6C7-16D1E89EE191}"/>
              </a:ext>
            </a:extLst>
          </p:cNvPr>
          <p:cNvSpPr txBox="1"/>
          <p:nvPr/>
        </p:nvSpPr>
        <p:spPr>
          <a:xfrm>
            <a:off x="8616879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67D7D-9100-4016-B040-8E9A326AA865}"/>
              </a:ext>
            </a:extLst>
          </p:cNvPr>
          <p:cNvSpPr txBox="1"/>
          <p:nvPr/>
        </p:nvSpPr>
        <p:spPr>
          <a:xfrm>
            <a:off x="4192254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1A202A-0617-4CF3-8A41-AF8C316664C1}"/>
              </a:ext>
            </a:extLst>
          </p:cNvPr>
          <p:cNvSpPr txBox="1"/>
          <p:nvPr/>
        </p:nvSpPr>
        <p:spPr>
          <a:xfrm>
            <a:off x="6540219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3BAD6-CEF5-4733-90CE-9F9B6FCE5D04}"/>
              </a:ext>
            </a:extLst>
          </p:cNvPr>
          <p:cNvSpPr txBox="1"/>
          <p:nvPr/>
        </p:nvSpPr>
        <p:spPr>
          <a:xfrm>
            <a:off x="8885251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0200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linder 2">
            <a:extLst>
              <a:ext uri="{FF2B5EF4-FFF2-40B4-BE49-F238E27FC236}">
                <a16:creationId xmlns:a16="http://schemas.microsoft.com/office/drawing/2014/main" id="{67D7CAB8-CE95-45FF-8EFB-3CAC225703A5}"/>
              </a:ext>
            </a:extLst>
          </p:cNvPr>
          <p:cNvSpPr/>
          <p:nvPr/>
        </p:nvSpPr>
        <p:spPr>
          <a:xfrm>
            <a:off x="3244780" y="1820391"/>
            <a:ext cx="1451987" cy="17383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C8B5845-8856-4193-A04D-8C35AD8ABF8E}"/>
              </a:ext>
            </a:extLst>
          </p:cNvPr>
          <p:cNvSpPr/>
          <p:nvPr/>
        </p:nvSpPr>
        <p:spPr>
          <a:xfrm>
            <a:off x="7682802" y="1820390"/>
            <a:ext cx="1451987" cy="173836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15CEA-6E04-42EB-A7EA-4399992F38B1}"/>
              </a:ext>
            </a:extLst>
          </p:cNvPr>
          <p:cNvSpPr/>
          <p:nvPr/>
        </p:nvSpPr>
        <p:spPr>
          <a:xfrm>
            <a:off x="5091165" y="4885138"/>
            <a:ext cx="2009670" cy="1321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F6DEE-EAA3-48DA-9224-0F4EAAA2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Migrating Data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335E53-CC2F-4F76-92B5-763DD1CA31A4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3970774" y="3558756"/>
            <a:ext cx="2125226" cy="13263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15D66-6C82-46DD-8F10-2263295CF3F5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6096000" y="3558755"/>
            <a:ext cx="2312796" cy="1326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99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1997837"/>
            <a:ext cx="586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Avoid bidirectional updates</a:t>
            </a:r>
          </a:p>
        </p:txBody>
      </p:sp>
      <p:pic>
        <p:nvPicPr>
          <p:cNvPr id="4" name="Picture 2" descr="Image result for mainframe erp screen">
            <a:extLst>
              <a:ext uri="{FF2B5EF4-FFF2-40B4-BE49-F238E27FC236}">
                <a16:creationId xmlns:a16="http://schemas.microsoft.com/office/drawing/2014/main" id="{B138A302-2DCB-44DF-8632-005594D3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29" y="243640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ean user interface">
            <a:extLst>
              <a:ext uri="{FF2B5EF4-FFF2-40B4-BE49-F238E27FC236}">
                <a16:creationId xmlns:a16="http://schemas.microsoft.com/office/drawing/2014/main" id="{05EFBDC3-31FC-4DAC-B052-2D36E86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7" y="3629967"/>
            <a:ext cx="3768132" cy="28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-Down 1">
            <a:extLst>
              <a:ext uri="{FF2B5EF4-FFF2-40B4-BE49-F238E27FC236}">
                <a16:creationId xmlns:a16="http://schemas.microsoft.com/office/drawing/2014/main" id="{A98A6B78-C5D4-46D6-8ECE-346C9E59BC8C}"/>
              </a:ext>
            </a:extLst>
          </p:cNvPr>
          <p:cNvSpPr/>
          <p:nvPr/>
        </p:nvSpPr>
        <p:spPr>
          <a:xfrm>
            <a:off x="2723094" y="2403267"/>
            <a:ext cx="648119" cy="115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5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15380" y="2368509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Disabling Functionality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456822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AD43A1B-C0A4-4A94-9BBF-2D814F571E78}"/>
              </a:ext>
            </a:extLst>
          </p:cNvPr>
          <p:cNvSpPr/>
          <p:nvPr/>
        </p:nvSpPr>
        <p:spPr>
          <a:xfrm>
            <a:off x="8351739" y="689870"/>
            <a:ext cx="1642905" cy="150435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69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32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Dedicated Team</a:t>
            </a:r>
          </a:p>
        </p:txBody>
      </p:sp>
      <p:pic>
        <p:nvPicPr>
          <p:cNvPr id="44034" name="Picture 2" descr="Image result for police tape">
            <a:extLst>
              <a:ext uri="{FF2B5EF4-FFF2-40B4-BE49-F238E27FC236}">
                <a16:creationId xmlns:a16="http://schemas.microsoft.com/office/drawing/2014/main" id="{6E6D41A4-8218-481F-A277-090AD920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755"/>
            <a:ext cx="6659872" cy="44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40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2367171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Destroying Silos</a:t>
            </a:r>
          </a:p>
        </p:txBody>
      </p:sp>
      <p:pic>
        <p:nvPicPr>
          <p:cNvPr id="49154" name="Picture 2" descr="Image result for silo demolition">
            <a:extLst>
              <a:ext uri="{FF2B5EF4-FFF2-40B4-BE49-F238E27FC236}">
                <a16:creationId xmlns:a16="http://schemas.microsoft.com/office/drawing/2014/main" id="{4AA95AED-3F63-4AB9-B98F-38B2486A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8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are we building?</a:t>
            </a:r>
          </a:p>
        </p:txBody>
      </p:sp>
      <p:pic>
        <p:nvPicPr>
          <p:cNvPr id="50180" name="Picture 4" descr="Image result for homer car">
            <a:extLst>
              <a:ext uri="{FF2B5EF4-FFF2-40B4-BE49-F238E27FC236}">
                <a16:creationId xmlns:a16="http://schemas.microsoft.com/office/drawing/2014/main" id="{B382C6DC-8FB9-4148-B19C-F63D44DF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5"/>
            <a:ext cx="6096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4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3035-48E6-487E-8483-9C62777E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False Dichotomy of Microservices and Monoliths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8FFE5-AC88-4EE9-9E0B-BB37884AB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8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Self contained  systems?</a:t>
            </a:r>
          </a:p>
        </p:txBody>
      </p:sp>
      <p:pic>
        <p:nvPicPr>
          <p:cNvPr id="52226" name="Picture 2" descr="Image result for submarine">
            <a:extLst>
              <a:ext uri="{FF2B5EF4-FFF2-40B4-BE49-F238E27FC236}">
                <a16:creationId xmlns:a16="http://schemas.microsoft.com/office/drawing/2014/main" id="{4259D894-BF16-4487-A13D-3680E19E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9" y="1733339"/>
            <a:ext cx="6029011" cy="33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59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Composite UIs?</a:t>
            </a:r>
          </a:p>
        </p:txBody>
      </p:sp>
      <p:pic>
        <p:nvPicPr>
          <p:cNvPr id="53250" name="Picture 2" descr="Image result for amazon product page">
            <a:extLst>
              <a:ext uri="{FF2B5EF4-FFF2-40B4-BE49-F238E27FC236}">
                <a16:creationId xmlns:a16="http://schemas.microsoft.com/office/drawing/2014/main" id="{BFF0BE21-D0D4-449D-84F5-553C1812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5989"/>
            <a:ext cx="6643284" cy="36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3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Navel-gazing and bike-shedding</a:t>
            </a:r>
          </a:p>
        </p:txBody>
      </p:sp>
      <p:pic>
        <p:nvPicPr>
          <p:cNvPr id="54274" name="Picture 2" descr="Image result for nuclear facility">
            <a:extLst>
              <a:ext uri="{FF2B5EF4-FFF2-40B4-BE49-F238E27FC236}">
                <a16:creationId xmlns:a16="http://schemas.microsoft.com/office/drawing/2014/main" id="{7145C548-8149-4A82-B046-4223B43D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8" y="1472084"/>
            <a:ext cx="5763902" cy="38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68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Choosing a Technology</a:t>
            </a:r>
          </a:p>
        </p:txBody>
      </p:sp>
      <p:pic>
        <p:nvPicPr>
          <p:cNvPr id="55298" name="Picture 2" descr="Image result for vue.js logo">
            <a:extLst>
              <a:ext uri="{FF2B5EF4-FFF2-40B4-BE49-F238E27FC236}">
                <a16:creationId xmlns:a16="http://schemas.microsoft.com/office/drawing/2014/main" id="{58B76818-F378-4A91-AE31-86A66DE5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2" y="301450"/>
            <a:ext cx="3005742" cy="303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Image result for winforms ui">
            <a:extLst>
              <a:ext uri="{FF2B5EF4-FFF2-40B4-BE49-F238E27FC236}">
                <a16:creationId xmlns:a16="http://schemas.microsoft.com/office/drawing/2014/main" id="{FB3D783C-A987-4577-B898-207883AE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93" y="3466680"/>
            <a:ext cx="3620593" cy="31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39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29455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Team Training</a:t>
            </a:r>
          </a:p>
        </p:txBody>
      </p:sp>
      <p:pic>
        <p:nvPicPr>
          <p:cNvPr id="56322" name="Picture 2" descr="Image result for olympic lifting rack">
            <a:extLst>
              <a:ext uri="{FF2B5EF4-FFF2-40B4-BE49-F238E27FC236}">
                <a16:creationId xmlns:a16="http://schemas.microsoft.com/office/drawing/2014/main" id="{3669A181-7F7D-4FDB-A671-CC373654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7" y="0"/>
            <a:ext cx="538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48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Lean or Scrum?</a:t>
            </a:r>
          </a:p>
        </p:txBody>
      </p:sp>
      <p:pic>
        <p:nvPicPr>
          <p:cNvPr id="57346" name="Picture 2" descr="Image result for kanban board">
            <a:extLst>
              <a:ext uri="{FF2B5EF4-FFF2-40B4-BE49-F238E27FC236}">
                <a16:creationId xmlns:a16="http://schemas.microsoft.com/office/drawing/2014/main" id="{AA8A160B-2869-414D-ADF6-A1162D06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21" y="422030"/>
            <a:ext cx="5440065" cy="28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Image result for burndown chart">
            <a:extLst>
              <a:ext uri="{FF2B5EF4-FFF2-40B4-BE49-F238E27FC236}">
                <a16:creationId xmlns:a16="http://schemas.microsoft.com/office/drawing/2014/main" id="{2AFAF797-7C99-43EB-ACC3-C47E5E1C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54" y="3805538"/>
            <a:ext cx="4918198" cy="26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46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Constraining Scope</a:t>
            </a:r>
          </a:p>
        </p:txBody>
      </p:sp>
      <p:pic>
        <p:nvPicPr>
          <p:cNvPr id="58376" name="Picture 8" descr="Image result for houdini">
            <a:extLst>
              <a:ext uri="{FF2B5EF4-FFF2-40B4-BE49-F238E27FC236}">
                <a16:creationId xmlns:a16="http://schemas.microsoft.com/office/drawing/2014/main" id="{C205E045-0AE7-4EF5-BF13-A032751E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7" y="0"/>
            <a:ext cx="464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44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Constraining Goals</a:t>
            </a:r>
          </a:p>
        </p:txBody>
      </p:sp>
      <p:pic>
        <p:nvPicPr>
          <p:cNvPr id="59394" name="Picture 2" descr="Image result for junior goals">
            <a:extLst>
              <a:ext uri="{FF2B5EF4-FFF2-40B4-BE49-F238E27FC236}">
                <a16:creationId xmlns:a16="http://schemas.microsoft.com/office/drawing/2014/main" id="{194DDB97-872A-4F57-82F9-0C83C89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0" y="1426735"/>
            <a:ext cx="4781527" cy="400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58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Complete Solution</a:t>
            </a:r>
          </a:p>
        </p:txBody>
      </p:sp>
      <p:pic>
        <p:nvPicPr>
          <p:cNvPr id="60418" name="Picture 2" descr="Image result for tiny house">
            <a:extLst>
              <a:ext uri="{FF2B5EF4-FFF2-40B4-BE49-F238E27FC236}">
                <a16:creationId xmlns:a16="http://schemas.microsoft.com/office/drawing/2014/main" id="{AD77AEC1-CFA6-4389-A89B-361C621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69" y="1215850"/>
            <a:ext cx="5491531" cy="4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8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7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/>
              <a:t>Monolith:</a:t>
            </a:r>
            <a:br>
              <a:rPr lang="en-US" b="1" dirty="0"/>
            </a:br>
            <a:br>
              <a:rPr lang="en-US" dirty="0"/>
            </a:br>
            <a:r>
              <a:rPr lang="en-US" sz="4000" dirty="0"/>
              <a:t>Software whose design, information model, and interface combine multiple competing and interfering domains into one single application and data model.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88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Next Service?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649B7-5DF7-4DF5-9596-5D074E012F16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769F4-6497-4968-AC6C-1532AA08DCC9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2D4A3-59A6-43FF-B0FE-3269E825B059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AAA1B-719C-4F15-8283-9D8B52719F3C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4FDE1-E486-4AB3-A8A5-0E5C49CDD1D8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2817137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B4470-F861-4DB0-864E-498142E46B99}"/>
              </a:ext>
            </a:extLst>
          </p:cNvPr>
          <p:cNvSpPr/>
          <p:nvPr/>
        </p:nvSpPr>
        <p:spPr>
          <a:xfrm>
            <a:off x="939522" y="225083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3388-7D2E-46A3-A9B4-F5889008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Teams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BF1CA4-5B39-415C-856B-E3F65100F27E}"/>
              </a:ext>
            </a:extLst>
          </p:cNvPr>
          <p:cNvSpPr/>
          <p:nvPr/>
        </p:nvSpPr>
        <p:spPr>
          <a:xfrm>
            <a:off x="4396154" y="319705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8A2BA-5F24-4106-A902-C022B5250861}"/>
              </a:ext>
            </a:extLst>
          </p:cNvPr>
          <p:cNvSpPr/>
          <p:nvPr/>
        </p:nvSpPr>
        <p:spPr>
          <a:xfrm>
            <a:off x="7862834" y="4106425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DF9018-68FB-406B-B362-06D03659DE23}"/>
              </a:ext>
            </a:extLst>
          </p:cNvPr>
          <p:cNvSpPr/>
          <p:nvPr/>
        </p:nvSpPr>
        <p:spPr>
          <a:xfrm>
            <a:off x="939522" y="319705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44D99-A603-4DC7-94F1-6909064A0D4A}"/>
              </a:ext>
            </a:extLst>
          </p:cNvPr>
          <p:cNvSpPr/>
          <p:nvPr/>
        </p:nvSpPr>
        <p:spPr>
          <a:xfrm>
            <a:off x="4396154" y="4098889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A2A-CED4-409A-B8FF-79853CF31A8D}"/>
              </a:ext>
            </a:extLst>
          </p:cNvPr>
          <p:cNvSpPr/>
          <p:nvPr/>
        </p:nvSpPr>
        <p:spPr>
          <a:xfrm>
            <a:off x="7862834" y="499738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873F9A1-3938-4B73-8A30-ED78B8672E85}"/>
              </a:ext>
            </a:extLst>
          </p:cNvPr>
          <p:cNvSpPr/>
          <p:nvPr/>
        </p:nvSpPr>
        <p:spPr>
          <a:xfrm>
            <a:off x="326572" y="2247981"/>
            <a:ext cx="612950" cy="34306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32003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Things to Avoid</a:t>
            </a:r>
          </a:p>
        </p:txBody>
      </p:sp>
      <p:pic>
        <p:nvPicPr>
          <p:cNvPr id="61442" name="Picture 2" descr="Image result for black widow spider">
            <a:extLst>
              <a:ext uri="{FF2B5EF4-FFF2-40B4-BE49-F238E27FC236}">
                <a16:creationId xmlns:a16="http://schemas.microsoft.com/office/drawing/2014/main" id="{AC83151F-C95D-471A-869B-FBA55530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56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Shared Libraries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9603-0ABD-4E41-BA74-93D9A34B75C1}"/>
              </a:ext>
            </a:extLst>
          </p:cNvPr>
          <p:cNvSpPr/>
          <p:nvPr/>
        </p:nvSpPr>
        <p:spPr>
          <a:xfrm>
            <a:off x="7908053" y="2979336"/>
            <a:ext cx="1587639" cy="96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36738-49BA-4892-B5D3-08D627346F8E}"/>
              </a:ext>
            </a:extLst>
          </p:cNvPr>
          <p:cNvSpPr/>
          <p:nvPr/>
        </p:nvSpPr>
        <p:spPr>
          <a:xfrm>
            <a:off x="6648659" y="4880149"/>
            <a:ext cx="1587639" cy="964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B25AB-EC0D-4C86-8E70-282565464F32}"/>
              </a:ext>
            </a:extLst>
          </p:cNvPr>
          <p:cNvSpPr/>
          <p:nvPr/>
        </p:nvSpPr>
        <p:spPr>
          <a:xfrm>
            <a:off x="6357257" y="1495530"/>
            <a:ext cx="1587639" cy="9646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63701-1A94-4C43-8131-FB078325DEE8}"/>
              </a:ext>
            </a:extLst>
          </p:cNvPr>
          <p:cNvSpPr/>
          <p:nvPr/>
        </p:nvSpPr>
        <p:spPr>
          <a:xfrm>
            <a:off x="9140651" y="4588747"/>
            <a:ext cx="1587639" cy="964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2F2C3F-2A80-4F4A-8D4B-D43AAC4F4137}"/>
              </a:ext>
            </a:extLst>
          </p:cNvPr>
          <p:cNvSpPr/>
          <p:nvPr/>
        </p:nvSpPr>
        <p:spPr>
          <a:xfrm>
            <a:off x="9758625" y="1013209"/>
            <a:ext cx="1587639" cy="964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Cart Checkout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9D271F-C3B5-4D22-9F98-C8318C6B652A}"/>
              </a:ext>
            </a:extLst>
          </p:cNvPr>
          <p:cNvCxnSpPr>
            <a:stCxn id="6" idx="2"/>
            <a:endCxn id="3" idx="0"/>
          </p:cNvCxnSpPr>
          <p:nvPr/>
        </p:nvCxnSpPr>
        <p:spPr>
          <a:xfrm>
            <a:off x="7151077" y="2460172"/>
            <a:ext cx="1550796" cy="5191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A164DA-5359-40EC-A345-B5B9D0FA268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7442479" y="3943978"/>
            <a:ext cx="681613" cy="9361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F6079-A720-4DFD-B7F5-6A1438C8BF7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204290" y="3943978"/>
            <a:ext cx="730181" cy="6447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53318E-CCCC-4937-BC0A-5EE114A52D4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239459" y="1977851"/>
            <a:ext cx="1312986" cy="10014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87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Framework-of-the-month</a:t>
            </a:r>
          </a:p>
        </p:txBody>
      </p:sp>
      <p:pic>
        <p:nvPicPr>
          <p:cNvPr id="68610" name="Picture 2" descr="Image result for angular logo">
            <a:extLst>
              <a:ext uri="{FF2B5EF4-FFF2-40B4-BE49-F238E27FC236}">
                <a16:creationId xmlns:a16="http://schemas.microsoft.com/office/drawing/2014/main" id="{718DF7CD-B7BE-4541-A192-9C6F8AB1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2" y="413105"/>
            <a:ext cx="3012307" cy="24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 descr="Image result for react logo">
            <a:extLst>
              <a:ext uri="{FF2B5EF4-FFF2-40B4-BE49-F238E27FC236}">
                <a16:creationId xmlns:a16="http://schemas.microsoft.com/office/drawing/2014/main" id="{C141142E-A5A6-4120-A0F0-06E88EB1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81" y="2183547"/>
            <a:ext cx="3523203" cy="24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Image result for vue.js logo">
            <a:extLst>
              <a:ext uri="{FF2B5EF4-FFF2-40B4-BE49-F238E27FC236}">
                <a16:creationId xmlns:a16="http://schemas.microsoft.com/office/drawing/2014/main" id="{1B55DB53-6800-4560-928A-B1AC761D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7" y="4230355"/>
            <a:ext cx="1733585" cy="175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02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Measuring Progress</a:t>
            </a:r>
          </a:p>
        </p:txBody>
      </p:sp>
      <p:pic>
        <p:nvPicPr>
          <p:cNvPr id="65538" name="Picture 2" descr="Image result for wooden ruler">
            <a:extLst>
              <a:ext uri="{FF2B5EF4-FFF2-40B4-BE49-F238E27FC236}">
                <a16:creationId xmlns:a16="http://schemas.microsoft.com/office/drawing/2014/main" id="{B194A604-083D-4573-A12B-ACB0FA6A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07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Operational Support</a:t>
            </a:r>
          </a:p>
        </p:txBody>
      </p:sp>
      <p:pic>
        <p:nvPicPr>
          <p:cNvPr id="66562" name="Picture 2" descr="Image result for new relic">
            <a:extLst>
              <a:ext uri="{FF2B5EF4-FFF2-40B4-BE49-F238E27FC236}">
                <a16:creationId xmlns:a16="http://schemas.microsoft.com/office/drawing/2014/main" id="{44741ECE-E507-4F4A-B8E4-1C979EE0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246"/>
            <a:ext cx="6166184" cy="440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2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9EE-75F7-4020-BFE5-7E68E50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38DB-101A-4938-ADF6-146EAF7F7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People over technology</a:t>
            </a:r>
          </a:p>
          <a:p>
            <a:endParaRPr lang="en-US" dirty="0"/>
          </a:p>
          <a:p>
            <a:r>
              <a:rPr lang="en-US" dirty="0"/>
              <a:t>Compassion over disdain</a:t>
            </a:r>
          </a:p>
          <a:p>
            <a:endParaRPr lang="en-US" dirty="0"/>
          </a:p>
          <a:p>
            <a:r>
              <a:rPr lang="en-US" dirty="0"/>
              <a:t>Product over project</a:t>
            </a:r>
          </a:p>
          <a:p>
            <a:endParaRPr lang="en-US" dirty="0"/>
          </a:p>
          <a:p>
            <a:r>
              <a:rPr lang="en-US" dirty="0"/>
              <a:t>No silver bullets</a:t>
            </a:r>
          </a:p>
        </p:txBody>
      </p:sp>
      <p:pic>
        <p:nvPicPr>
          <p:cNvPr id="71684" name="Picture 4" descr="http://theoldmotor.com/wp-content/uploads/2011/10/Tucker-Engine-Line-I.jpg">
            <a:extLst>
              <a:ext uri="{FF2B5EF4-FFF2-40B4-BE49-F238E27FC236}">
                <a16:creationId xmlns:a16="http://schemas.microsoft.com/office/drawing/2014/main" id="{7E07E54A-DF44-4AE6-AA19-7738335A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92" y="545124"/>
            <a:ext cx="2355832" cy="28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Image result for modern assembly line">
            <a:extLst>
              <a:ext uri="{FF2B5EF4-FFF2-40B4-BE49-F238E27FC236}">
                <a16:creationId xmlns:a16="http://schemas.microsoft.com/office/drawing/2014/main" id="{6BA29243-9064-421D-B60E-4C99132E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53" y="3838906"/>
            <a:ext cx="4228510" cy="25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From Monoliths</a:t>
            </a:r>
            <a:br>
              <a:rPr lang="en-US" sz="6600" dirty="0"/>
            </a:br>
            <a:r>
              <a:rPr lang="en-US" sz="6600" dirty="0"/>
              <a:t>to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01817" y="3030016"/>
            <a:ext cx="10402348" cy="2881087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70658" name="Picture 2" descr="Image result for value stream mapping book">
            <a:extLst>
              <a:ext uri="{FF2B5EF4-FFF2-40B4-BE49-F238E27FC236}">
                <a16:creationId xmlns:a16="http://schemas.microsoft.com/office/drawing/2014/main" id="{B6703B94-3500-4898-9200-44361727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21" y="2953865"/>
            <a:ext cx="2174509" cy="32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Image result for phoenix project book">
            <a:extLst>
              <a:ext uri="{FF2B5EF4-FFF2-40B4-BE49-F238E27FC236}">
                <a16:creationId xmlns:a16="http://schemas.microsoft.com/office/drawing/2014/main" id="{E2DF7A9A-2AC9-418B-9304-6537AF9B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4" y="2732800"/>
            <a:ext cx="2209994" cy="3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242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13F2-0E87-4458-9F89-368DD076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r>
              <a:rPr lang="en-US"/>
              <a:t>: Define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ED66-DF51-4868-B738-224474CA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7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 service with a design focus towards the smallest autonomous boundary</a:t>
            </a:r>
            <a:r>
              <a:rPr lang="en-US" sz="3100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37836</TotalTime>
  <Words>820</Words>
  <Application>Microsoft Office PowerPoint</Application>
  <PresentationFormat>Widescreen</PresentationFormat>
  <Paragraphs>303</Paragraphs>
  <Slides>78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Consolas</vt:lpstr>
      <vt:lpstr>Office Theme</vt:lpstr>
      <vt:lpstr>From Monoliths to Microservices</vt:lpstr>
      <vt:lpstr>3 Monolith Case Studies</vt:lpstr>
      <vt:lpstr>Volume Licensing Software</vt:lpstr>
      <vt:lpstr>Home Builder</vt:lpstr>
      <vt:lpstr>Life Insurance and Annuities</vt:lpstr>
      <vt:lpstr>The False Dichotomy of Microservices and Monoliths</vt:lpstr>
      <vt:lpstr>Monolith:  Software whose design, information model, and interface combine multiple competing and interfering domains into one single application and data model.</vt:lpstr>
      <vt:lpstr>TODO: Define service</vt:lpstr>
      <vt:lpstr>Microservice:  A service with a design focus towards the smallest autonomous boundary.</vt:lpstr>
      <vt:lpstr>Main Business Challenges</vt:lpstr>
      <vt:lpstr>Main IT Challenges</vt:lpstr>
      <vt:lpstr>4-Step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Mapping</vt:lpstr>
      <vt:lpstr>PowerPoint Presentation</vt:lpstr>
      <vt:lpstr>PowerPoint Presentation</vt:lpstr>
      <vt:lpstr>PowerPoint Presentation</vt:lpstr>
      <vt:lpstr>Value Stream Mapping</vt:lpstr>
      <vt:lpstr>PowerPoint Presentation</vt:lpstr>
      <vt:lpstr>PowerPoint Presentation</vt:lpstr>
      <vt:lpstr>Cataloging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boundaries will be wrong!  (Plan accordingly)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Migrating Data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Staging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Lessons</vt:lpstr>
      <vt:lpstr>From Monoliths to Microservices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288</cp:revision>
  <dcterms:created xsi:type="dcterms:W3CDTF">2012-11-28T22:04:34Z</dcterms:created>
  <dcterms:modified xsi:type="dcterms:W3CDTF">2019-09-26T10:57:54Z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